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44"/>
  </p:notesMasterIdLst>
  <p:handoutMasterIdLst>
    <p:handoutMasterId r:id="rId45"/>
  </p:handoutMasterIdLst>
  <p:sldIdLst>
    <p:sldId id="256" r:id="rId2"/>
    <p:sldId id="408" r:id="rId3"/>
    <p:sldId id="492" r:id="rId4"/>
    <p:sldId id="353" r:id="rId5"/>
    <p:sldId id="446" r:id="rId6"/>
    <p:sldId id="448" r:id="rId7"/>
    <p:sldId id="450" r:id="rId8"/>
    <p:sldId id="452" r:id="rId9"/>
    <p:sldId id="447" r:id="rId10"/>
    <p:sldId id="449" r:id="rId11"/>
    <p:sldId id="451" r:id="rId12"/>
    <p:sldId id="453" r:id="rId13"/>
    <p:sldId id="454" r:id="rId14"/>
    <p:sldId id="455" r:id="rId15"/>
    <p:sldId id="457" r:id="rId16"/>
    <p:sldId id="458" r:id="rId17"/>
    <p:sldId id="459" r:id="rId18"/>
    <p:sldId id="460" r:id="rId19"/>
    <p:sldId id="461" r:id="rId20"/>
    <p:sldId id="463" r:id="rId21"/>
    <p:sldId id="462" r:id="rId22"/>
    <p:sldId id="464" r:id="rId23"/>
    <p:sldId id="465" r:id="rId24"/>
    <p:sldId id="491" r:id="rId25"/>
    <p:sldId id="466" r:id="rId26"/>
    <p:sldId id="468" r:id="rId27"/>
    <p:sldId id="470" r:id="rId28"/>
    <p:sldId id="472" r:id="rId29"/>
    <p:sldId id="467" r:id="rId30"/>
    <p:sldId id="469" r:id="rId31"/>
    <p:sldId id="471" r:id="rId32"/>
    <p:sldId id="473" r:id="rId33"/>
    <p:sldId id="474" r:id="rId34"/>
    <p:sldId id="475" r:id="rId35"/>
    <p:sldId id="476" r:id="rId36"/>
    <p:sldId id="477" r:id="rId37"/>
    <p:sldId id="478" r:id="rId38"/>
    <p:sldId id="480" r:id="rId39"/>
    <p:sldId id="479" r:id="rId40"/>
    <p:sldId id="481" r:id="rId41"/>
    <p:sldId id="482" r:id="rId42"/>
    <p:sldId id="433" r:id="rId43"/>
  </p:sldIdLst>
  <p:sldSz cx="9144000" cy="6858000" type="screen4x3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pos="287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104" d="100"/>
          <a:sy n="104" d="100"/>
        </p:scale>
        <p:origin x="1824" y="90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74" d="100"/>
          <a:sy n="74" d="100"/>
        </p:scale>
        <p:origin x="4056" y="90"/>
      </p:cViewPr>
      <p:guideLst>
        <p:guide orient="horz" pos="3131"/>
        <p:guide pos="2144"/>
        <p:guide orient="horz" pos="2159"/>
        <p:guide pos="287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B50EBFA-1304-474A-8D5D-09D1D2C958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533" cy="497969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352205-AF67-4C43-942D-4EF7584B07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6146" y="1"/>
            <a:ext cx="2949532" cy="497969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FDBB111C-C657-4597-9858-111CE7A1DF13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B28201-1706-45AE-A037-6F26C83B7F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41369"/>
            <a:ext cx="2949533" cy="497969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23777E-7AAF-4429-B6E9-40FA42F807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6146" y="9441369"/>
            <a:ext cx="2949532" cy="497969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9AB79A13-B651-4253-BECC-E742D819E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28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2949786" cy="496967"/>
          </a:xfrm>
          <a:prstGeom prst="rect">
            <a:avLst/>
          </a:prstGeom>
        </p:spPr>
        <p:txBody>
          <a:bodyPr vert="horz" lIns="95665" tIns="47834" rIns="95665" bIns="4783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2" y="2"/>
            <a:ext cx="2949786" cy="496967"/>
          </a:xfrm>
          <a:prstGeom prst="rect">
            <a:avLst/>
          </a:prstGeom>
        </p:spPr>
        <p:txBody>
          <a:bodyPr vert="horz" lIns="95665" tIns="47834" rIns="95665" bIns="47834" rtlCol="0"/>
          <a:lstStyle>
            <a:lvl1pPr algn="r">
              <a:defRPr sz="1300"/>
            </a:lvl1pPr>
          </a:lstStyle>
          <a:p>
            <a:fld id="{731D91AE-ADF9-41FA-B507-5C97F2789AF3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7713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65" tIns="47834" rIns="95665" bIns="4783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7"/>
            <a:ext cx="5445760" cy="4472702"/>
          </a:xfrm>
          <a:prstGeom prst="rect">
            <a:avLst/>
          </a:prstGeom>
        </p:spPr>
        <p:txBody>
          <a:bodyPr vert="horz" lIns="95665" tIns="47834" rIns="95665" bIns="4783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440650"/>
            <a:ext cx="2949786" cy="496967"/>
          </a:xfrm>
          <a:prstGeom prst="rect">
            <a:avLst/>
          </a:prstGeom>
        </p:spPr>
        <p:txBody>
          <a:bodyPr vert="horz" lIns="95665" tIns="47834" rIns="95665" bIns="4783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2" y="9440650"/>
            <a:ext cx="2949786" cy="496967"/>
          </a:xfrm>
          <a:prstGeom prst="rect">
            <a:avLst/>
          </a:prstGeom>
        </p:spPr>
        <p:txBody>
          <a:bodyPr vert="horz" lIns="95665" tIns="47834" rIns="95665" bIns="47834" rtlCol="0" anchor="b"/>
          <a:lstStyle>
            <a:lvl1pPr algn="r">
              <a:defRPr sz="1300"/>
            </a:lvl1pPr>
          </a:lstStyle>
          <a:p>
            <a:fld id="{521D4158-4E89-4942-ADFB-923B8C4DBF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55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6E48-86AF-40C0-B254-8544F40904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6E48-86AF-40C0-B254-8544F40904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6E48-86AF-40C0-B254-8544F40904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6E48-86AF-40C0-B254-8544F40904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6E48-86AF-40C0-B254-8544F40904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6E48-86AF-40C0-B254-8544F40904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6E48-86AF-40C0-B254-8544F40904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6E48-86AF-40C0-B254-8544F40904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6E48-86AF-40C0-B254-8544F40904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6E48-86AF-40C0-B254-8544F40904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9B558-23E3-4B7D-98AB-FC7AB7E50682}" type="datetimeFigureOut">
              <a:rPr lang="ko-KR" altLang="en-US" smtClean="0"/>
              <a:pPr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06E48-86AF-40C0-B254-8544F409044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8508D1-F727-4B05-AE00-2616817CC44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80605" y="136525"/>
            <a:ext cx="1494155" cy="285115"/>
          </a:xfrm>
          <a:prstGeom prst="rect">
            <a:avLst/>
          </a:prstGeom>
        </p:spPr>
      </p:pic>
      <p:sp>
        <p:nvSpPr>
          <p:cNvPr id="10" name="Rectangle 2"/>
          <p:cNvSpPr>
            <a:spLocks noChangeArrowheads="1"/>
          </p:cNvSpPr>
          <p:nvPr userDrawn="1"/>
        </p:nvSpPr>
        <p:spPr bwMode="auto">
          <a:xfrm>
            <a:off x="0" y="-635"/>
            <a:ext cx="9144635" cy="621665"/>
          </a:xfrm>
          <a:prstGeom prst="rect">
            <a:avLst/>
          </a:prstGeom>
          <a:solidFill>
            <a:srgbClr val="00B050">
              <a:alpha val="48670"/>
            </a:srgbClr>
          </a:solidFill>
          <a:ln>
            <a:noFill/>
            <a:prstDash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3200" b="1">
              <a:latin typeface="맑은 고딕" charset="0"/>
              <a:ea typeface="맑은 고딕" charset="0"/>
            </a:endParaRPr>
          </a:p>
          <a:p>
            <a:pPr marL="0" indent="0" algn="ctr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1412875"/>
            <a:ext cx="9144635" cy="1296670"/>
          </a:xfrm>
          <a:prstGeom prst="rect">
            <a:avLst/>
          </a:prstGeom>
          <a:solidFill>
            <a:schemeClr val="tx2">
              <a:lumMod val="40000"/>
              <a:lumOff val="60000"/>
              <a:alpha val="49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r>
              <a:rPr lang="ko-KR" altLang="en-US" sz="3200" b="1" smtClean="0">
                <a:latin typeface="맑은 고딕" charset="0"/>
                <a:ea typeface="맑은 고딕" charset="0"/>
              </a:rPr>
              <a:t>저널 베어링 클리어런스 변화에 따른</a:t>
            </a:r>
            <a:endParaRPr lang="en-US" altLang="ko-KR" sz="3200" b="1" smtClean="0">
              <a:latin typeface="맑은 고딕" charset="0"/>
              <a:ea typeface="맑은 고딕" charset="0"/>
            </a:endParaRPr>
          </a:p>
          <a:p>
            <a:pPr marL="0" indent="0" algn="ctr">
              <a:buFontTx/>
              <a:buNone/>
            </a:pPr>
            <a:r>
              <a:rPr lang="ko-KR" altLang="en-US" sz="3200" b="1" smtClean="0">
                <a:latin typeface="맑은 고딕" charset="0"/>
                <a:ea typeface="맑은 고딕" charset="0"/>
              </a:rPr>
              <a:t> 칠보수력</a:t>
            </a:r>
            <a:r>
              <a:rPr lang="en-US" altLang="ko-KR" sz="3200" b="1" smtClean="0">
                <a:latin typeface="맑은 고딕" charset="0"/>
                <a:ea typeface="맑은 고딕" charset="0"/>
              </a:rPr>
              <a:t>2</a:t>
            </a:r>
            <a:r>
              <a:rPr lang="ko-KR" altLang="en-US" sz="3200" b="1" smtClean="0">
                <a:latin typeface="맑은 고딕" charset="0"/>
                <a:ea typeface="맑은 고딕" charset="0"/>
              </a:rPr>
              <a:t>호기 </a:t>
            </a:r>
            <a:r>
              <a:rPr lang="ko-KR" altLang="en-US" sz="3200" b="1" smtClean="0">
                <a:latin typeface="맑은 고딕" charset="0"/>
                <a:ea typeface="맑은 고딕" charset="0"/>
              </a:rPr>
              <a:t>회전체동역학</a:t>
            </a:r>
            <a:r>
              <a:rPr lang="ko-KR" altLang="en-US" sz="3200" b="1" smtClean="0">
                <a:latin typeface="맑은 고딕" charset="0"/>
                <a:ea typeface="맑은 고딕" charset="0"/>
              </a:rPr>
              <a:t> 해석 결과</a:t>
            </a:r>
            <a:endParaRPr lang="ko-KR" altLang="en-US" sz="3200" b="1">
              <a:latin typeface="맑은 고딕" charset="0"/>
              <a:ea typeface="맑은 고딕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763395" y="4869180"/>
            <a:ext cx="5616575" cy="325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ko-KR" altLang="en-US" sz="2400" b="1" smtClean="0">
                <a:latin typeface="맑은 고딕" pitchFamily="50" charset="-127"/>
              </a:rPr>
              <a:t>칠보수력발전소</a:t>
            </a:r>
            <a:r>
              <a:rPr lang="en-US" altLang="ko-KR" sz="2400" b="1" dirty="0">
                <a:latin typeface="맑은 고딕" pitchFamily="50" charset="-127"/>
              </a:rPr>
              <a:t>/</a:t>
            </a:r>
            <a:r>
              <a:rPr lang="ko-KR" altLang="en-US" sz="2400" b="1" dirty="0">
                <a:latin typeface="맑은 고딕" pitchFamily="50" charset="-127"/>
              </a:rPr>
              <a:t>한수원㈜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692470" y="3399155"/>
            <a:ext cx="15215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2400" b="1" smtClean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2025. 00</a:t>
            </a:r>
            <a:r>
              <a:rPr lang="en-US" altLang="ko-KR" sz="2400" b="1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6195" y="-27305"/>
            <a:ext cx="3528695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2025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년 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00 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학술대회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10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LGB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damping(N-s/m) with respect to shaft rotational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speed(rpm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latin typeface="+mn-ea"/>
                <a:ea typeface="+mn-ea"/>
                <a:cs typeface="Arial" panose="020B0604020202020204" pitchFamily="34" charset="0"/>
              </a:rPr>
              <a:t>10</a:t>
            </a:r>
            <a:r>
              <a:rPr lang="ko-KR" altLang="en-US" sz="1400" smtClean="0">
                <a:latin typeface="+mn-ea"/>
                <a:ea typeface="+mn-ea"/>
                <a:cs typeface="Arial" panose="020B0604020202020204" pitchFamily="34" charset="0"/>
              </a:rPr>
              <a:t>의 </a:t>
            </a:r>
            <a:r>
              <a:rPr lang="en-US" altLang="ko-KR" sz="1400" smtClean="0">
                <a:latin typeface="+mn-ea"/>
                <a:ea typeface="+mn-ea"/>
                <a:cs typeface="Arial" panose="020B0604020202020204" pitchFamily="34" charset="0"/>
              </a:rPr>
              <a:t>5</a:t>
            </a:r>
            <a:r>
              <a:rPr lang="ko-KR" altLang="en-US" sz="1400" smtClean="0">
                <a:latin typeface="+mn-ea"/>
                <a:ea typeface="+mn-ea"/>
                <a:cs typeface="Arial" panose="020B0604020202020204" pitchFamily="34" charset="0"/>
              </a:rPr>
              <a:t>승 단위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677"/>
            <a:ext cx="9144000" cy="489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5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11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UGB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damping(N-s/m) with respect to shaft rotational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speed(rpm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+mn-ea"/>
                <a:cs typeface="Arial" panose="020B0604020202020204" pitchFamily="34" charset="0"/>
              </a:rPr>
              <a:t>10</a:t>
            </a:r>
            <a:r>
              <a:rPr lang="ko-KR" altLang="en-US" sz="1400">
                <a:latin typeface="+mn-ea"/>
                <a:cs typeface="Arial" panose="020B0604020202020204" pitchFamily="34" charset="0"/>
              </a:rPr>
              <a:t>의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6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승 </a:t>
            </a:r>
            <a:r>
              <a:rPr lang="ko-KR" altLang="en-US" sz="1400">
                <a:latin typeface="+mn-ea"/>
                <a:cs typeface="Arial" panose="020B0604020202020204" pitchFamily="34" charset="0"/>
              </a:rPr>
              <a:t>단위</a:t>
            </a:r>
            <a:endParaRPr lang="en-US" altLang="ko-KR" sz="1400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990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6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12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Static deformation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See if the rotor model including mass distribution and dimension is appropriate.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576"/>
            <a:ext cx="9144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7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13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Eigenanalysis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ea typeface="+mn-ea"/>
                <a:cs typeface="Arial" panose="020B0604020202020204" pitchFamily="34" charset="0"/>
              </a:rPr>
              <a:t>Forward whirl @ w_d= 395.92 rpm, Log.Dec. 3.09 means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“NOT critical”</a:t>
            </a:r>
            <a:endParaRPr lang="en-US" altLang="ko-KR" sz="1400" dirty="0">
              <a:solidFill>
                <a:srgbClr val="FF0000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990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14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Eigenanalysis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Backward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whirl @ w_d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=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409.11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rpm, Log.Dec. 3.09 means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“NOT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critical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”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Operation Deflection Shape from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Linear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Forced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Response(LFR)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과 비교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982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15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Eigenanalysis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latin typeface="+mn-ea"/>
                <a:cs typeface="Arial" panose="020B0604020202020204" pitchFamily="34" charset="0"/>
              </a:rPr>
              <a:t>Backward whirl @ w_d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=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542.20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rpm, Log.Dec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.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5.09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means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“NOT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critical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”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Operation Deflection Shape from LFR </a:t>
            </a:r>
            <a:r>
              <a:rPr lang="ko-KR" altLang="en-US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과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비교</a:t>
            </a:r>
            <a:endParaRPr lang="en-US" altLang="ko-KR" sz="1400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998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3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16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Campbell Diagram(Damped Natural Freuqency Map)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Forward whirl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만 표시하였음</a:t>
            </a:r>
            <a:endParaRPr lang="en-US" altLang="ko-KR" sz="1400" smtClean="0"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1X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성분과 교차되는 지점이 몇 개 있으나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, Log.Dec.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이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1.0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이상으로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“NOT critical”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로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예상</a:t>
            </a:r>
            <a:endParaRPr lang="en-US" altLang="ko-KR" sz="1400" smtClean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900 rpm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까지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Critical speed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없음</a:t>
            </a:r>
            <a:endParaRPr lang="en-US" altLang="ko-KR" sz="1400" dirty="0">
              <a:solidFill>
                <a:srgbClr val="FF0000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3030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0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17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Linear Forced Response(LFR)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Operating Deflected Shape in 3D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Unbalance on turbine station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out of phase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 with the generator rotor unbalance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848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9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18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552"/>
            <a:ext cx="9144000" cy="48768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Linear Forced Response(LFR)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Operating Deflected Shape in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2D with the rotor model(major amp.)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54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19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669"/>
            <a:ext cx="9144000" cy="48936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Bode/Polar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response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plot on TGB(node4), LGB(node27), UGB(node 46)</a:t>
            </a:r>
            <a:endParaRPr lang="en-US" altLang="ko-KR" sz="140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Not critical speed seen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0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705" y="116840"/>
            <a:ext cx="1496695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sz="2000" b="1"/>
              <a:t>Contents</a:t>
            </a:r>
            <a:endParaRPr lang="ko-KR" altLang="en-US" sz="2000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2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954575"/>
            <a:ext cx="84250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3200" smtClean="0"/>
              <a:t>기존 </a:t>
            </a:r>
            <a:r>
              <a:rPr lang="en-US" altLang="ko-KR" sz="3200"/>
              <a:t>Clr.</a:t>
            </a:r>
            <a:r>
              <a:rPr lang="ko-KR" altLang="en-US" sz="3200"/>
              <a:t>에서의 </a:t>
            </a:r>
            <a:r>
              <a:rPr lang="en-US" altLang="ko-KR" sz="3200"/>
              <a:t>Lateral </a:t>
            </a:r>
            <a:r>
              <a:rPr lang="en-US" altLang="ko-KR" sz="3200"/>
              <a:t>Rotordynamic </a:t>
            </a:r>
            <a:r>
              <a:rPr lang="en-US" altLang="ko-KR" sz="3200" smtClean="0"/>
              <a:t>analysis</a:t>
            </a:r>
          </a:p>
          <a:p>
            <a:pPr marL="457200" indent="-457200">
              <a:buAutoNum type="arabicPeriod"/>
            </a:pPr>
            <a:endParaRPr lang="en-US" altLang="ko-KR" sz="3200"/>
          </a:p>
          <a:p>
            <a:pPr marL="457200" indent="-457200">
              <a:buAutoNum type="arabicPeriod"/>
            </a:pPr>
            <a:endParaRPr lang="en-US" altLang="ko-KR" sz="3200" smtClean="0"/>
          </a:p>
          <a:p>
            <a:pPr marL="457200" indent="-457200">
              <a:buAutoNum type="arabicPeriod"/>
            </a:pPr>
            <a:r>
              <a:rPr lang="en-US" altLang="ko-KR" sz="3200" smtClean="0"/>
              <a:t>TGB</a:t>
            </a:r>
            <a:r>
              <a:rPr lang="en-US" altLang="ko-KR" sz="3200"/>
              <a:t>, LGB, UGB </a:t>
            </a:r>
            <a:r>
              <a:rPr lang="ko-KR" altLang="en-US" sz="3200"/>
              <a:t>베어링 </a:t>
            </a:r>
            <a:r>
              <a:rPr lang="en-US" altLang="ko-KR" sz="3200"/>
              <a:t>clr. </a:t>
            </a:r>
            <a:r>
              <a:rPr lang="ko-KR" altLang="en-US" sz="3200"/>
              <a:t>최적화 결과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64135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20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1932"/>
            <a:ext cx="9144000" cy="48454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Bode/Polar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response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plot on TGB(node4) from the view X and Y</a:t>
            </a:r>
            <a:endParaRPr lang="en-US" altLang="ko-KR" sz="140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Not critical speed seen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15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21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669"/>
            <a:ext cx="9144000" cy="48936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Bode/Polar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response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plot on LGB(node4) from the view X and Y</a:t>
            </a:r>
            <a:endParaRPr lang="en-US" altLang="ko-KR" sz="140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Not critical speed seen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88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22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669"/>
            <a:ext cx="9144000" cy="48936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Bode/Polar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response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plot on UGB(node4) from the view X and Y</a:t>
            </a:r>
            <a:endParaRPr lang="en-US" altLang="ko-KR" sz="140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Not critical speed seen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8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23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Orbit response plot in 514 RPM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TGB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에서 가장 큰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maginitude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를 보임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(TGB stiffness 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작음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RPM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에 따른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orbit response plot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은 다음에 그려보기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7599"/>
            <a:ext cx="9144000" cy="33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6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3184377"/>
            <a:ext cx="8229600" cy="67667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mtClean="0"/>
              <a:t>2. TGB, LGB, UGB </a:t>
            </a:r>
            <a:r>
              <a:rPr lang="ko-KR" altLang="en-US" smtClean="0"/>
              <a:t>베어링 </a:t>
            </a:r>
            <a:r>
              <a:rPr lang="en-US" altLang="ko-KR" smtClean="0"/>
              <a:t>clr. </a:t>
            </a:r>
            <a:r>
              <a:rPr lang="ko-KR" altLang="en-US" smtClean="0"/>
              <a:t>최적화 결과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49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25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9454"/>
            <a:ext cx="9144000" cy="38199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836712"/>
            <a:ext cx="835279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변경한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Clr. </a:t>
            </a:r>
            <a:r>
              <a:rPr lang="ko-KR" altLang="en-US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를 바탕으로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 Undamped Critical Speed map </a:t>
            </a:r>
            <a:r>
              <a:rPr lang="ko-KR" altLang="en-US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작성</a:t>
            </a:r>
            <a:endParaRPr lang="en-US" altLang="ko-KR" sz="1400" smtClean="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TGB Rad. Clr: 0.050 mm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LGB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Rad. Clr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: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0.130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UGB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Rad. Clr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: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0.142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No critical speed intersects in the operation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speed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range.</a:t>
            </a:r>
            <a:endParaRPr lang="en-US" altLang="ko-KR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6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26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990"/>
            <a:ext cx="9144000" cy="456235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TGB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Stiffness(N/m) with respect to shaft rotational speed(rpm)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현재 운영중인 베어링 대비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100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배 정도 증가</a:t>
            </a:r>
            <a:endParaRPr lang="en-US" altLang="ko-KR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97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27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LGB Stiffness(N/m) with respect to shaft rotational speed(rpm)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현재 운영중인 베어링 대비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10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배 정도 증가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990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28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990"/>
            <a:ext cx="9144000" cy="45623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UGB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Stiffness(N/m) with respect to shaft rotational speed(rpm)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현재 운영중인 베어링 대비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10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배 정도 증가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11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29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32"/>
            <a:ext cx="9144000" cy="45623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TGB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damping(N-s/m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) with respect to shaft rotational speed(rpm)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실제로는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rpm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에 무관하게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constant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하나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plot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이 지저분하게 그려짐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수정필요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기존 대비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20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배 증가</a:t>
            </a:r>
            <a:endParaRPr lang="en-US" altLang="ko-KR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88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3184377"/>
            <a:ext cx="8435280" cy="67667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altLang="ko-KR" smtClean="0"/>
              <a:t>1. </a:t>
            </a:r>
            <a:r>
              <a:rPr lang="ko-KR" altLang="en-US" smtClean="0"/>
              <a:t>기존 </a:t>
            </a:r>
            <a:r>
              <a:rPr lang="en-US" altLang="ko-KR" smtClean="0"/>
              <a:t>Clr.</a:t>
            </a:r>
            <a:r>
              <a:rPr lang="ko-KR" altLang="en-US" smtClean="0"/>
              <a:t>에서의 </a:t>
            </a:r>
            <a:r>
              <a:rPr lang="en-US" altLang="ko-KR" smtClean="0"/>
              <a:t>Lateral Rotordynamic analysis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72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30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LGB damping(N-s/m) with respect to shaft rotational speed(rpm)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smtClean="0">
                <a:latin typeface="+mn-ea"/>
                <a:ea typeface="+mn-ea"/>
                <a:cs typeface="Arial" panose="020B0604020202020204" pitchFamily="34" charset="0"/>
              </a:rPr>
              <a:t>기존대비 </a:t>
            </a:r>
            <a:r>
              <a:rPr lang="en-US" altLang="ko-KR" sz="1400" smtClean="0">
                <a:latin typeface="+mn-ea"/>
                <a:ea typeface="+mn-ea"/>
                <a:cs typeface="Arial" panose="020B0604020202020204" pitchFamily="34" charset="0"/>
              </a:rPr>
              <a:t>10</a:t>
            </a:r>
            <a:r>
              <a:rPr lang="ko-KR" altLang="en-US" sz="1400" smtClean="0">
                <a:latin typeface="+mn-ea"/>
                <a:ea typeface="+mn-ea"/>
                <a:cs typeface="Arial" panose="020B0604020202020204" pitchFamily="34" charset="0"/>
              </a:rPr>
              <a:t>배 이상 증가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982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1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31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982"/>
            <a:ext cx="9144000" cy="45623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UGB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damping(N-s/m) with respect to shaft rotational speed(rpm)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smtClean="0">
                <a:latin typeface="+mn-ea"/>
                <a:ea typeface="+mn-ea"/>
                <a:cs typeface="Arial" panose="020B0604020202020204" pitchFamily="34" charset="0"/>
              </a:rPr>
              <a:t>기존대비 </a:t>
            </a:r>
            <a:r>
              <a:rPr lang="en-US" altLang="ko-KR" sz="1400" smtClean="0">
                <a:latin typeface="+mn-ea"/>
                <a:ea typeface="+mn-ea"/>
                <a:cs typeface="Arial" panose="020B0604020202020204" pitchFamily="34" charset="0"/>
              </a:rPr>
              <a:t>5</a:t>
            </a:r>
            <a:r>
              <a:rPr lang="ko-KR" altLang="en-US" sz="1400" smtClean="0">
                <a:latin typeface="+mn-ea"/>
                <a:ea typeface="+mn-ea"/>
                <a:cs typeface="Arial" panose="020B0604020202020204" pitchFamily="34" charset="0"/>
              </a:rPr>
              <a:t>배 증가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23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32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990"/>
            <a:ext cx="9144000" cy="45623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Eigenanalysis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Backward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whirl @ w_d=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29.80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rpm, Log.Dec.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210.04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means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“NOT critical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”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Operation Deflection Shape from LFR </a:t>
            </a:r>
            <a:r>
              <a:rPr lang="ko-KR" altLang="en-US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과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비교</a:t>
            </a:r>
            <a:endParaRPr lang="en-US" altLang="ko-KR" sz="1400" smtClean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31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33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990"/>
            <a:ext cx="9144000" cy="45623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Eigenanalysis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latin typeface="+mn-ea"/>
                <a:cs typeface="Arial" panose="020B0604020202020204" pitchFamily="34" charset="0"/>
              </a:rPr>
              <a:t>Backward whirl @ w_d=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1175.90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rpm, Log.Dec.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6.20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means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“NOT critical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”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Operation Deflection Shape from LFR </a:t>
            </a:r>
            <a:r>
              <a:rPr lang="ko-KR" altLang="en-US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과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비교</a:t>
            </a:r>
            <a:endParaRPr lang="en-US" altLang="ko-KR" sz="1400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12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34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990"/>
            <a:ext cx="9144000" cy="45623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Campbell Diagram(Damped Natural Freuqency Map)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1X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성분과 교차되는 지점이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개 있으나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, Log.Dec.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이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이상으로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“NOT critical”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900 rpm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까지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Critical speed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없음</a:t>
            </a:r>
            <a:endParaRPr lang="en-US" altLang="ko-KR" sz="1400" dirty="0">
              <a:solidFill>
                <a:srgbClr val="FF0000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06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35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8028"/>
            <a:ext cx="9144000" cy="40453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Linear Forced Response(LFR)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Operating Deflected Shape in 3D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Unbalance on turbine station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out of phase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 with the generator rotor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unbalance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기존에는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Turbine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측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amp’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가 컸으나 이젠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generator rotor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측의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amp’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가 큼</a:t>
            </a:r>
            <a:endParaRPr lang="en-US" altLang="ko-KR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40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36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0888"/>
            <a:ext cx="9144000" cy="410445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Linear Forced Response(LFR)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Operating Deflected Shape in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2D with the rotor model(major amp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.)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전반적으로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amplitude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가 매우 크게 줄었음</a:t>
            </a:r>
            <a:endParaRPr lang="en-US" altLang="ko-KR" sz="1400" smtClean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단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, LGB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온도가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51 → 59℃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로 상승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, TGB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과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 UGB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는 기존과 비슷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상승폭이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2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℃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이하 수준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)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7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37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677"/>
            <a:ext cx="9144000" cy="48936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Bode/Polar response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plot on TGB(node4), LGB(node27), UGB(node 46)</a:t>
            </a:r>
            <a:endParaRPr lang="en-US" altLang="ko-KR" sz="140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Not critical speed seen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1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38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669"/>
            <a:ext cx="9144000" cy="48936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Bode/Polar response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plot on TGB(node4) from the view X and Y</a:t>
            </a:r>
            <a:endParaRPr lang="en-US" altLang="ko-KR" sz="140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Not critical speed seen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3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39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677"/>
            <a:ext cx="9144000" cy="48936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Bode/Polar response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plot on LGB(node4) from the view X and Y</a:t>
            </a:r>
            <a:endParaRPr lang="en-US" altLang="ko-KR" sz="140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Not critical speed seen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75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4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칠보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2</a:t>
            </a:r>
            <a:r>
              <a:rPr lang="ko-KR" altLang="en-US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호기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drawings</a:t>
            </a:r>
            <a:r>
              <a:rPr lang="ko-KR" altLang="en-US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를 바탕으로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Rotor modeling </a:t>
            </a:r>
            <a:r>
              <a:rPr lang="ko-KR" altLang="en-US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시행</a:t>
            </a:r>
            <a:endParaRPr lang="en-US" altLang="ko-KR" sz="1400" smtClean="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TGB Rad. Clr: 0.150 mm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LGB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Rad. Clr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: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0.267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mm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UGB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Rad. Clr: 0.284 mm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1903"/>
            <a:ext cx="5292080" cy="41654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6C48BB-D7FD-4D77-A18C-CE1048C1C7C4}"/>
              </a:ext>
            </a:extLst>
          </p:cNvPr>
          <p:cNvSpPr txBox="1"/>
          <p:nvPr/>
        </p:nvSpPr>
        <p:spPr>
          <a:xfrm>
            <a:off x="5148064" y="1528331"/>
            <a:ext cx="39210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Python with ROSS library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59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L/D &lt; 1.0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2-node element(Consistent mass model)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Timoshenko beam applied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Shaft modeling from existing drawings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Disk modeling for I_T, I_P from mass, width, ID and OD 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weight of water: mass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runner*0.9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Gen’ Rotor pole(orange color) modeled as laminates with little modulus(almost 0 bending stiffness)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Bearing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coefficient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ARMD(Isotropic, Kxx=Kyy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20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Cxx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ko-KR" sz="120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Cyy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of cross-coupled terms)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40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669"/>
            <a:ext cx="9144000" cy="48936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Bode/Polar response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plot on UGB(node4) from the view X and Y</a:t>
            </a:r>
            <a:endParaRPr lang="en-US" altLang="ko-KR" sz="140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Not critical speed seen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47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b="1" smtClean="0">
                <a:solidFill>
                  <a:srgbClr val="0066FF"/>
                </a:solidFill>
              </a:rPr>
              <a:t>2. </a:t>
            </a:r>
            <a:r>
              <a:rPr lang="ko-KR" altLang="en-US" b="1" smtClean="0">
                <a:solidFill>
                  <a:srgbClr val="0066FF"/>
                </a:solidFill>
              </a:rPr>
              <a:t>최적화 </a:t>
            </a:r>
            <a:r>
              <a:rPr lang="en-US" altLang="ko-KR" b="1" smtClean="0">
                <a:solidFill>
                  <a:srgbClr val="0066FF"/>
                </a:solidFill>
              </a:rPr>
              <a:t>Clr. </a:t>
            </a:r>
            <a:r>
              <a:rPr lang="ko-KR" altLang="en-US" b="1" smtClean="0">
                <a:solidFill>
                  <a:srgbClr val="0066FF"/>
                </a:solidFill>
              </a:rPr>
              <a:t>상태에서의 </a:t>
            </a:r>
            <a:r>
              <a:rPr lang="en-US" altLang="ko-KR" b="1" smtClean="0">
                <a:solidFill>
                  <a:srgbClr val="0066FF"/>
                </a:solidFill>
              </a:rPr>
              <a:t>Lateral Rotordynamic Analysis</a:t>
            </a:r>
            <a:endParaRPr lang="ko-KR" altLang="en-US" b="1">
              <a:solidFill>
                <a:srgbClr val="0066FF"/>
              </a:solidFill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41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9693"/>
            <a:ext cx="9144000" cy="34096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Orbit response plot in 514 RPM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TGB, LGB, UGB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모두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mag’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가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매우 크게 감소</a:t>
            </a:r>
            <a:endParaRPr lang="en-US" altLang="ko-KR" sz="1400" smtClean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기존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TGB</a:t>
            </a:r>
            <a:r>
              <a:rPr lang="ko-KR" altLang="en-US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에서 가장 큰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mag’ </a:t>
            </a:r>
            <a:r>
              <a:rPr lang="ko-KR" altLang="en-US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이었으나 이번엔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LGB</a:t>
            </a:r>
            <a:r>
              <a:rPr lang="ko-KR" altLang="en-US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에서 가장 </a:t>
            </a:r>
            <a:r>
              <a:rPr lang="en-US" altLang="ko-KR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mag’ </a:t>
            </a:r>
            <a:r>
              <a:rPr lang="ko-KR" altLang="en-US" sz="140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를 보임</a:t>
            </a:r>
            <a:endParaRPr lang="en-US" altLang="ko-KR" sz="1400" smtClean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기존 최대값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TGB 150 um pk-pk -&gt; (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금번 최대값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) LGB 12 um pk-pk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RPM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에 따른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orbit response plot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은 다음에 그려보기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30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A04C1F-8FB4-4E2F-BDCF-A42B0346C3A2}"/>
              </a:ext>
            </a:extLst>
          </p:cNvPr>
          <p:cNvSpPr/>
          <p:nvPr/>
        </p:nvSpPr>
        <p:spPr>
          <a:xfrm>
            <a:off x="3095836" y="2636912"/>
            <a:ext cx="29523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200" b="1" dirty="0">
                <a:solidFill>
                  <a:srgbClr val="0070C0"/>
                </a:solidFill>
                <a:latin typeface="+mn-ea"/>
              </a:rPr>
              <a:t>Q&amp;A</a:t>
            </a:r>
            <a:endParaRPr lang="ko-KR" altLang="en-US" sz="72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099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5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Undamped Critical Speed Map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Undamped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에서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현재의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Brg Stiffness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를 고려시 예상되는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Critical Speed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베어링이 매우 약하여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, rotor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가 </a:t>
            </a:r>
            <a:r>
              <a:rPr lang="en-US" altLang="ko-KR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free-free condition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에 가깝게 됨</a:t>
            </a:r>
            <a:endParaRPr lang="en-US" altLang="ko-KR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998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6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TGB Stiffness(N/m) with respect to shaft rotational speed(rpm)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smtClean="0">
                <a:latin typeface="+mn-ea"/>
                <a:ea typeface="+mn-ea"/>
                <a:cs typeface="Arial" panose="020B0604020202020204" pitchFamily="34" charset="0"/>
              </a:rPr>
              <a:t>10</a:t>
            </a:r>
            <a:r>
              <a:rPr lang="ko-KR" altLang="en-US" sz="1400" smtClean="0">
                <a:latin typeface="+mn-ea"/>
                <a:ea typeface="+mn-ea"/>
                <a:cs typeface="Arial" panose="020B0604020202020204" pitchFamily="34" charset="0"/>
              </a:rPr>
              <a:t>의 </a:t>
            </a:r>
            <a:r>
              <a:rPr lang="en-US" altLang="ko-KR" sz="1400" smtClean="0">
                <a:latin typeface="+mn-ea"/>
                <a:ea typeface="+mn-ea"/>
                <a:cs typeface="Arial" panose="020B0604020202020204" pitchFamily="34" charset="0"/>
              </a:rPr>
              <a:t>6</a:t>
            </a:r>
            <a:r>
              <a:rPr lang="ko-KR" altLang="en-US" sz="1400" smtClean="0">
                <a:latin typeface="+mn-ea"/>
                <a:ea typeface="+mn-ea"/>
                <a:cs typeface="Arial" panose="020B0604020202020204" pitchFamily="34" charset="0"/>
              </a:rPr>
              <a:t>승 단위로 너무 </a:t>
            </a:r>
            <a:r>
              <a:rPr lang="en-US" altLang="ko-KR" sz="1400" smtClean="0">
                <a:latin typeface="+mn-ea"/>
                <a:ea typeface="+mn-ea"/>
                <a:cs typeface="Arial" panose="020B0604020202020204" pitchFamily="34" charset="0"/>
              </a:rPr>
              <a:t>soft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990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1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7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LGB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Stiffness(N/m) with respect to shaft rotational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speed(rpm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+mn-ea"/>
                <a:cs typeface="Arial" panose="020B0604020202020204" pitchFamily="34" charset="0"/>
              </a:rPr>
              <a:t>10</a:t>
            </a:r>
            <a:r>
              <a:rPr lang="ko-KR" altLang="en-US" sz="1400">
                <a:latin typeface="+mn-ea"/>
                <a:cs typeface="Arial" panose="020B0604020202020204" pitchFamily="34" charset="0"/>
              </a:rPr>
              <a:t>의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7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승 단위</a:t>
            </a:r>
            <a:endParaRPr lang="en-US" altLang="ko-KR" sz="1400">
              <a:latin typeface="+mn-ea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998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1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8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UGB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Stiffness(N/m) with respect to shaft rotational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speed(rpm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+mn-ea"/>
                <a:cs typeface="Arial" panose="020B0604020202020204" pitchFamily="34" charset="0"/>
              </a:rPr>
              <a:t>10</a:t>
            </a:r>
            <a:r>
              <a:rPr lang="ko-KR" altLang="en-US" sz="1400">
                <a:latin typeface="+mn-ea"/>
                <a:cs typeface="Arial" panose="020B0604020202020204" pitchFamily="34" charset="0"/>
              </a:rPr>
              <a:t>의 </a:t>
            </a:r>
            <a:r>
              <a:rPr lang="en-US" altLang="ko-KR" sz="1400">
                <a:latin typeface="+mn-ea"/>
                <a:cs typeface="Arial" panose="020B0604020202020204" pitchFamily="34" charset="0"/>
              </a:rPr>
              <a:t>7</a:t>
            </a:r>
            <a:r>
              <a:rPr lang="ko-KR" altLang="en-US" sz="1400">
                <a:latin typeface="+mn-ea"/>
                <a:cs typeface="Arial" panose="020B0604020202020204" pitchFamily="34" charset="0"/>
              </a:rPr>
              <a:t>승 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단위</a:t>
            </a:r>
            <a:endParaRPr lang="en-US" altLang="ko-KR" sz="140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990"/>
            <a:ext cx="9144000" cy="45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3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179705" y="161925"/>
            <a:ext cx="9065260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smtClean="0"/>
              <a:t>기존 </a:t>
            </a:r>
            <a:r>
              <a:rPr lang="en-US" altLang="ko-KR" b="1" smtClean="0"/>
              <a:t>Clr. </a:t>
            </a:r>
            <a:r>
              <a:rPr lang="ko-KR" altLang="en-US" b="1" smtClean="0"/>
              <a:t>상태에서의 </a:t>
            </a:r>
            <a:r>
              <a:rPr lang="en-US" altLang="ko-KR" b="1" smtClean="0"/>
              <a:t>Lateral Rotordynamic Analysis</a:t>
            </a:r>
            <a:endParaRPr lang="ko-KR" altLang="en-US" b="1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164070" y="6500495"/>
            <a:ext cx="1905000" cy="457200"/>
          </a:xfrm>
          <a:noFill/>
        </p:spPr>
        <p:txBody>
          <a:bodyPr/>
          <a:lstStyle/>
          <a:p>
            <a:fld id="{6CEEB392-75BD-49B2-89FA-1539BA433F04}" type="slidenum">
              <a:rPr lang="en-US" altLang="ko-KR" smtClean="0">
                <a:latin typeface="맑은 고딕" pitchFamily="50" charset="-127"/>
                <a:ea typeface="맑은 고딕" pitchFamily="50" charset="-127"/>
              </a:rPr>
              <a:pPr/>
              <a:t>9</a:t>
            </a:fld>
            <a:endParaRPr lang="en-US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F1FE03-B5A2-472B-BA86-4999B532A838}"/>
              </a:ext>
            </a:extLst>
          </p:cNvPr>
          <p:cNvSpPr/>
          <p:nvPr/>
        </p:nvSpPr>
        <p:spPr>
          <a:xfrm>
            <a:off x="323215" y="939165"/>
            <a:ext cx="83527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TGB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damping(N-s/m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) with respect to shaft rotational speed(rpm)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실제로는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rpm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에 무관하게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constant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하나 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plot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이 지저분하게 그려짐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수정필요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10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의</a:t>
            </a:r>
            <a:r>
              <a:rPr lang="en-US" altLang="ko-KR" sz="1400" smtClean="0">
                <a:latin typeface="+mn-ea"/>
                <a:cs typeface="Arial" panose="020B0604020202020204" pitchFamily="34" charset="0"/>
              </a:rPr>
              <a:t> 4</a:t>
            </a:r>
            <a:r>
              <a:rPr lang="ko-KR" altLang="en-US" sz="1400" smtClean="0">
                <a:latin typeface="+mn-ea"/>
                <a:cs typeface="Arial" panose="020B0604020202020204" pitchFamily="34" charset="0"/>
              </a:rPr>
              <a:t>승 단위</a:t>
            </a:r>
            <a:endParaRPr lang="en-US" altLang="ko-KR" sz="1400" smtClean="0">
              <a:latin typeface="+mn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smtClean="0">
                <a:latin typeface="+mn-ea"/>
                <a:ea typeface="+mn-ea"/>
                <a:cs typeface="Arial" panose="020B0604020202020204" pitchFamily="34" charset="0"/>
              </a:rPr>
              <a:t>ㅇㅇ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1701"/>
            <a:ext cx="9144000" cy="489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4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Pages>16</Pages>
  <Words>1313</Words>
  <Characters>0</Characters>
  <Application>Microsoft Office PowerPoint</Application>
  <DocSecurity>0</DocSecurity>
  <PresentationFormat>화면 슬라이드 쇼(4:3)</PresentationFormat>
  <Lines>0</Lines>
  <Paragraphs>204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aslee</dc:creator>
  <cp:lastModifiedBy>user</cp:lastModifiedBy>
  <cp:revision>58</cp:revision>
  <dcterms:modified xsi:type="dcterms:W3CDTF">2025-01-03T06:07:18Z</dcterms:modified>
  <cp:version>10.115.183.53563</cp:version>
</cp:coreProperties>
</file>